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687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C4B84-03AB-D640-BD3C-28758D8CB1B4}" type="datetimeFigureOut">
              <a:rPr lang="en-US" smtClean="0"/>
              <a:t>2/16/22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E8D83-374F-134F-A7F8-FAFC3A6A2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6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8D83-374F-134F-A7F8-FAFC3A6A2F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6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200" dirty="0"/>
              <a:t>How should you organize your data to perform analysis on it?</a:t>
            </a:r>
          </a:p>
          <a:p>
            <a:r>
              <a:rPr lang="en-IN" sz="1200" dirty="0"/>
              <a:t>Has your data been properly formatted?</a:t>
            </a:r>
          </a:p>
          <a:p>
            <a:r>
              <a:rPr lang="en-IN" sz="1200" dirty="0"/>
              <a:t>What surprises did you discover in the data?</a:t>
            </a:r>
          </a:p>
          <a:p>
            <a:r>
              <a:rPr lang="en-IN" sz="1200" dirty="0"/>
              <a:t>What trends or relationships have you found in the data?</a:t>
            </a:r>
          </a:p>
          <a:p>
            <a:r>
              <a:rPr lang="en-IN" sz="1200" dirty="0"/>
              <a:t>How do these insights answer your question or solve the problem?</a:t>
            </a:r>
          </a:p>
          <a:p>
            <a:endParaRPr lang="en-US" dirty="0"/>
          </a:p>
          <a:p>
            <a:endParaRPr lang="en-US" dirty="0"/>
          </a:p>
          <a:p>
            <a:r>
              <a:rPr lang="en-IN" sz="1200" dirty="0"/>
              <a:t>Now you’ll really put your data to work to uncover new insights and discover potential solutions to your problem!</a:t>
            </a:r>
          </a:p>
          <a:p>
            <a:r>
              <a:rPr lang="en-IN" sz="1200" dirty="0"/>
              <a:t>Aggregate your data so it’s useful and accessible</a:t>
            </a:r>
          </a:p>
          <a:p>
            <a:r>
              <a:rPr lang="en-IN" sz="1200" dirty="0"/>
              <a:t>Organize and format your data</a:t>
            </a:r>
          </a:p>
          <a:p>
            <a:r>
              <a:rPr lang="en-IN" sz="1200" dirty="0"/>
              <a:t>Perform calculations</a:t>
            </a:r>
          </a:p>
          <a:p>
            <a:r>
              <a:rPr lang="en-IN" sz="1200" dirty="0"/>
              <a:t>Identify trends and relationships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E8D83-374F-134F-A7F8-FAFC3A6A2F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550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31BF-40D8-224F-BEAE-4A1C138342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86E5C-A98B-B846-B1A3-B5B2C7645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533DB-D07B-3E42-B84C-80354783D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32AF2-BD40-5A4A-A224-9D1054430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6D93B-BB69-E946-936D-21E436A34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C9179-2871-CB4D-8831-25C285223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62AF4-F8A0-CB49-A46C-0F0A94B3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46FE5-733E-0341-BE6D-19E5AE926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08082-F658-8D4C-BA60-D4B8A378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DD79D-690B-CA4B-B9B7-4A51BC8EF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88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D6216-3887-9C43-8B87-D51BBA5C72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C8B38-58E4-804B-9CFF-6C9D66368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C9F47-D6EB-814B-BD54-CF59BFB04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DE880-0486-F548-BDC3-8CE11D847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36922-1723-DC49-9654-9B707E63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3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4D732-EC60-6646-90BE-2CC7EBCE7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75B45-21B5-7F48-AF63-F07552466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42687-D6D2-5447-9908-C72DC616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C4632-F696-2743-81AA-40E9A5EE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E944-2D69-B04F-9D3D-BB4B6AF4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F1C1-7A91-044D-9DE0-7F5E8B341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5682B-FB18-DB4B-974C-6998BF094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00B41-16D2-4746-B744-E8778EE1B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05D28-61EE-3843-B9A4-E68328E95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AA757-D943-EA4A-93DD-015E1075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96A1-2500-1D4E-B2BF-56FAF3A0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A638E-92A0-7A44-AF28-34C8F7119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3C90A-B03F-864E-915F-5E3DA3F7E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CF3AA-6B66-6047-9F45-E60A1DEB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75BE5-029E-954B-9B3F-7164D9DEA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44F7D-CC33-454C-ABA8-0FF69C1B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F7080-65CE-8C44-8248-66AEAD550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7887E-7C06-7145-9D7D-CFC17A908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1DEA5-B897-9643-9865-5B7151173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BFF2E-A9C5-C341-9D7C-9322A5D313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EE8005-7259-F248-B8DC-901D5884DC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FFA205-D176-4847-BD71-88CF89F0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D741D6-4239-2943-A379-3A5DFDAFB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6E18F-FF86-074F-9D75-75DF0594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1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DE169-0C09-3E4C-AD86-23F88566D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A5F163-B163-A24D-9D1F-1DFBA6B0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6BD906-7403-E548-B07C-C4897E3B1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8BFC7-D642-5F42-85D6-FE7C2A4CA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06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D6CF1B-A53D-104C-B3BA-A3CB4B522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C0C223-1BCA-E24D-8EC4-1C1599C34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E5100-074A-0446-A17B-20FA8F414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17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5F846-C1BD-9D45-B713-30441CCB0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78343-7A62-B644-8EBC-2ED1D6CDF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8EAB1-556D-2D48-A7BE-5E3EB6E60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F9DE3-91B1-1E4F-9516-27CB4826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ADEC2-F352-A646-BD46-9C642611B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325D7-D1AD-2548-8996-1246F9FB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43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31E60-42A9-7A47-AF95-ED8B55F37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76C72C-C1FF-944E-B8FF-6BAC1E504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752E3-E39A-8344-A1E1-E62B7C526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EDCE5-9A63-1C4C-8234-B1512A8D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5087D-84F6-3C4E-BA4A-A9320739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1FA23-4F4B-4144-A0E5-1AB630B3B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2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46B9D-EA2D-5949-A23E-95C33B24B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0D05E-7E7C-244C-8FD7-8A1789374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18725-1784-F943-9646-01438DE01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06A91-4BB8-1749-9EE4-519078E0E11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5868D-E0E8-D349-A587-C7FEC261C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10BD-3E27-6546-A48A-FCB99C465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32FC0-ACFE-914A-842A-FA15A3789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5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7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0354608-2C0B-45C8-8C8B-8E3ED2EF5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24" descr="Notebook with scribbles">
            <a:extLst>
              <a:ext uri="{FF2B5EF4-FFF2-40B4-BE49-F238E27FC236}">
                <a16:creationId xmlns:a16="http://schemas.microsoft.com/office/drawing/2014/main" id="{94F2B832-DF0F-4AF9-9B81-9D8C277934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865" b="7865"/>
          <a:stretch/>
        </p:blipFill>
        <p:spPr>
          <a:xfrm>
            <a:off x="2" y="10"/>
            <a:ext cx="121919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460E40-3226-0C4A-8A4B-9D9875937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9321" y="1745371"/>
            <a:ext cx="8381809" cy="2288225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Finance &amp; Risk Analysis – Capstone Project</a:t>
            </a:r>
            <a:br>
              <a:rPr lang="en-US" sz="2900" dirty="0"/>
            </a:br>
            <a:br>
              <a:rPr lang="en-US" sz="2900" b="1" dirty="0"/>
            </a:br>
            <a:r>
              <a:rPr lang="en-US" sz="2900" b="1" dirty="0"/>
              <a:t>Stock Analysis and Portfolio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2C2DE0-9B6A-F249-A317-273E69EA7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684" y="4343292"/>
            <a:ext cx="7010018" cy="7852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Ankur Napa</a:t>
            </a: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A69EB637-CEDE-43AD-8B65-DDD63C08F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0870" y="2245586"/>
            <a:ext cx="1262906" cy="110826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CDD7DB09-290B-4A1F-BFC1-51ED7C978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3975" y="911082"/>
            <a:ext cx="2048530" cy="1797684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alpha val="60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0FAED46-1BF7-48DB-980D-571CD2A30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62936" y="1825453"/>
            <a:ext cx="799094" cy="7012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196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9A4C9-BDA5-4B4D-A62A-227AC0B24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Ask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F5A8E1-2C55-C248-8E00-BBC85DC9F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We have two investors :</a:t>
            </a:r>
          </a:p>
          <a:p>
            <a:r>
              <a:rPr lang="en-US" sz="1700" dirty="0"/>
              <a:t>Patrick Jyenger – conservative </a:t>
            </a:r>
          </a:p>
          <a:p>
            <a:r>
              <a:rPr lang="en-US" sz="1700" dirty="0"/>
              <a:t>Peter Jyenger - aggressive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4EF12-1C34-624A-B200-A31414C65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Key tasks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700" dirty="0"/>
              <a:t>What are the trends identified?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700" dirty="0"/>
              <a:t>How could these trends apply to customers?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700" dirty="0"/>
              <a:t>How could these trends help influence investment strategy?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6" name="Picture 5" descr="Close-up of a pen writing on a chart">
            <a:extLst>
              <a:ext uri="{FF2B5EF4-FFF2-40B4-BE49-F238E27FC236}">
                <a16:creationId xmlns:a16="http://schemas.microsoft.com/office/drawing/2014/main" id="{223F40A6-78B9-6C41-9458-144E8AE806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0" y="0"/>
            <a:ext cx="12472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80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EC57-87C4-0548-9297-C1F74EDB6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Prepare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B0CC3A-4247-4A48-AFBB-4302FF8B8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Data we have:</a:t>
            </a:r>
            <a:endParaRPr lang="en-US" sz="1700" b="1" dirty="0"/>
          </a:p>
          <a:p>
            <a:r>
              <a:rPr lang="en-IN" sz="1700" dirty="0"/>
              <a:t>We have 24 different stocks data sets</a:t>
            </a:r>
            <a:endParaRPr lang="en-US" sz="1700" dirty="0"/>
          </a:p>
          <a:p>
            <a:r>
              <a:rPr lang="en-IN" sz="1700" dirty="0"/>
              <a:t>S&amp;P500 </a:t>
            </a:r>
            <a:endParaRPr lang="en-US" sz="1700" dirty="0"/>
          </a:p>
          <a:p>
            <a:r>
              <a:rPr lang="en-IN" sz="1700" dirty="0"/>
              <a:t>Date range – 01/10/2010 to 30/09/2020</a:t>
            </a:r>
          </a:p>
          <a:p>
            <a:r>
              <a:rPr lang="en-IN" sz="1700" dirty="0"/>
              <a:t>Stocks are from Technology/ITeS, Travel/Aviation, Finance, Pharma/Healthcare</a:t>
            </a:r>
            <a:endParaRPr lang="en-US" sz="1700" dirty="0"/>
          </a:p>
          <a:p>
            <a:pPr marL="0" indent="0">
              <a:buNone/>
            </a:pPr>
            <a:endParaRPr lang="en-US" sz="1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B91E4-F2E4-894D-9416-E080FF924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Preparation </a:t>
            </a:r>
          </a:p>
          <a:p>
            <a:r>
              <a:rPr lang="en-IN" sz="1700" dirty="0"/>
              <a:t>Ensuring that we have all of the data we need for your analysis.</a:t>
            </a:r>
          </a:p>
          <a:p>
            <a:r>
              <a:rPr lang="en-IN" sz="1700" dirty="0"/>
              <a:t>Collect data and store it appropriately</a:t>
            </a:r>
          </a:p>
          <a:p>
            <a:r>
              <a:rPr lang="en-IN" sz="1700" dirty="0"/>
              <a:t>Identify how it’s organized</a:t>
            </a:r>
          </a:p>
          <a:p>
            <a:r>
              <a:rPr lang="en-IN" sz="1700" dirty="0"/>
              <a:t>Sort and filter the data</a:t>
            </a:r>
          </a:p>
          <a:p>
            <a:r>
              <a:rPr lang="en-IN" sz="1700" dirty="0"/>
              <a:t>Determine the credibility of the data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6" name="Picture 5" descr="Man analysing data on a screen">
            <a:extLst>
              <a:ext uri="{FF2B5EF4-FFF2-40B4-BE49-F238E27FC236}">
                <a16:creationId xmlns:a16="http://schemas.microsoft.com/office/drawing/2014/main" id="{12CD586B-48A4-B14C-B04A-DC4D95C881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214313" y="0"/>
            <a:ext cx="12615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84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F33AB-65F6-F749-B0B6-D35ABAE51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FA86B-1E20-A64B-9837-546D254D7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600" b="1" dirty="0"/>
              <a:t>We  will be using following tool to process the data: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3F3A6-4C6F-E04A-BD0C-A1D5E7920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Processed Data will have:</a:t>
            </a:r>
          </a:p>
          <a:p>
            <a:r>
              <a:rPr lang="en-IN" sz="1700" dirty="0"/>
              <a:t>Cleaned data ready for analysis</a:t>
            </a:r>
          </a:p>
          <a:p>
            <a:r>
              <a:rPr lang="en-IN" sz="1700" dirty="0"/>
              <a:t>Observe and familiarize with data</a:t>
            </a:r>
          </a:p>
          <a:p>
            <a:r>
              <a:rPr lang="en-IN" sz="1700" dirty="0"/>
              <a:t>Check for null or missing values</a:t>
            </a:r>
          </a:p>
          <a:p>
            <a:r>
              <a:rPr lang="en-IN" sz="1700" dirty="0"/>
              <a:t>Perform sanity check of data </a:t>
            </a:r>
          </a:p>
          <a:p>
            <a:r>
              <a:rPr lang="en-IN" sz="1700" dirty="0"/>
              <a:t>Vivid meaning full visualisation</a:t>
            </a:r>
          </a:p>
          <a:p>
            <a:r>
              <a:rPr lang="en-IN" sz="1700" dirty="0"/>
              <a:t>Easy and understanding reports</a:t>
            </a:r>
          </a:p>
        </p:txBody>
      </p:sp>
      <p:pic>
        <p:nvPicPr>
          <p:cNvPr id="1026" name="Picture 2" descr="Tableau Logo, history, meaning, symbol, PNG">
            <a:extLst>
              <a:ext uri="{FF2B5EF4-FFF2-40B4-BE49-F238E27FC236}">
                <a16:creationId xmlns:a16="http://schemas.microsoft.com/office/drawing/2014/main" id="{9D43E818-063E-A548-AD3F-02F275270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2658" y="4122678"/>
            <a:ext cx="1063640" cy="59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6342CA2-1B11-F348-95EA-4D2F27899A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6266" y="3991707"/>
            <a:ext cx="857581" cy="857581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CA8EAF20-AB31-AD48-AA68-09D00666B6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9874" y="3991707"/>
            <a:ext cx="857581" cy="857581"/>
          </a:xfrm>
          <a:prstGeom prst="rect">
            <a:avLst/>
          </a:prstGeom>
        </p:spPr>
      </p:pic>
      <p:pic>
        <p:nvPicPr>
          <p:cNvPr id="11" name="Picture 10" descr="Students using laptop in a classroom">
            <a:extLst>
              <a:ext uri="{FF2B5EF4-FFF2-40B4-BE49-F238E27FC236}">
                <a16:creationId xmlns:a16="http://schemas.microsoft.com/office/drawing/2014/main" id="{2B5254A8-3CA3-AF44-8EA5-5D6E9B67065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14000"/>
          </a:blip>
          <a:stretch>
            <a:fillRect/>
          </a:stretch>
        </p:blipFill>
        <p:spPr>
          <a:xfrm>
            <a:off x="-1" y="0"/>
            <a:ext cx="12330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806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FF37-631B-F94C-89A5-9721B349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0A0BE-0A2B-4D44-A73E-D2D3A1599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Pulling  information from data</a:t>
            </a:r>
          </a:p>
          <a:p>
            <a:r>
              <a:rPr lang="en-IN" sz="1700" dirty="0"/>
              <a:t>Organising whole data in single file as per the domains</a:t>
            </a:r>
          </a:p>
          <a:p>
            <a:r>
              <a:rPr lang="en-IN" sz="1700" dirty="0"/>
              <a:t>Formatting the data</a:t>
            </a:r>
          </a:p>
          <a:p>
            <a:r>
              <a:rPr lang="en-IN" sz="1700" dirty="0"/>
              <a:t>Statistical calculation</a:t>
            </a:r>
          </a:p>
          <a:p>
            <a:r>
              <a:rPr lang="en-IN" sz="1700" dirty="0"/>
              <a:t>Finding pattens</a:t>
            </a:r>
          </a:p>
          <a:p>
            <a:endParaRPr lang="en-IN" sz="1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AC695-F043-FD44-B78D-FFD5ECB86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Key tasks</a:t>
            </a:r>
          </a:p>
          <a:p>
            <a:r>
              <a:rPr lang="en-US" sz="1700" dirty="0"/>
              <a:t>Uncovering the insights and discovering potential solutions</a:t>
            </a:r>
          </a:p>
          <a:p>
            <a:r>
              <a:rPr lang="en-US" sz="1700" dirty="0"/>
              <a:t>Aggregating data to make it useful and accessible</a:t>
            </a:r>
          </a:p>
          <a:p>
            <a:r>
              <a:rPr lang="en-US" sz="1700" dirty="0"/>
              <a:t>Performing calculations</a:t>
            </a:r>
          </a:p>
          <a:p>
            <a:r>
              <a:rPr lang="en-US" sz="1700" dirty="0"/>
              <a:t>Highlighting the trends &amp; relationships</a:t>
            </a:r>
          </a:p>
        </p:txBody>
      </p:sp>
      <p:pic>
        <p:nvPicPr>
          <p:cNvPr id="7" name="Picture 6" descr="A pencil on top of a paper with a printed line graph">
            <a:extLst>
              <a:ext uri="{FF2B5EF4-FFF2-40B4-BE49-F238E27FC236}">
                <a16:creationId xmlns:a16="http://schemas.microsoft.com/office/drawing/2014/main" id="{F7B39318-6422-2748-AC7B-14664F69A3E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>
            <a:off x="0" y="0"/>
            <a:ext cx="12301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288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5881-65E4-7D4A-A204-5296E8BB9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3F3F3F"/>
                </a:solidFill>
              </a:rPr>
              <a:t>Share</a:t>
            </a:r>
            <a:br>
              <a:rPr lang="en-US" sz="3600" dirty="0">
                <a:solidFill>
                  <a:srgbClr val="3F3F3F"/>
                </a:solidFill>
              </a:rPr>
            </a:br>
            <a:r>
              <a:rPr lang="en-US" sz="1600" dirty="0">
                <a:solidFill>
                  <a:srgbClr val="C00000"/>
                </a:solidFill>
              </a:rPr>
              <a:t>Note : We will be sharing the information in the form of a video</a:t>
            </a:r>
            <a:endParaRPr lang="en-US" sz="3600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E146F-F8EC-E34A-87E3-85497ED0A0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Please Refer video for following questions:</a:t>
            </a:r>
          </a:p>
          <a:p>
            <a:r>
              <a:rPr lang="en-IN" sz="1700" dirty="0"/>
              <a:t>What story does your data tell?</a:t>
            </a:r>
          </a:p>
          <a:p>
            <a:r>
              <a:rPr lang="en-IN" sz="1700" dirty="0"/>
              <a:t>How do your findings relate to your original question?</a:t>
            </a:r>
          </a:p>
          <a:p>
            <a:r>
              <a:rPr lang="en-IN" sz="1700" dirty="0"/>
              <a:t>Who is your audience? What is the best way to communicate with them?</a:t>
            </a:r>
          </a:p>
          <a:p>
            <a:r>
              <a:rPr lang="en-IN" sz="1700" dirty="0"/>
              <a:t>Can data visualization help you share your findings?</a:t>
            </a:r>
          </a:p>
          <a:p>
            <a:pPr marL="0" indent="0">
              <a:buNone/>
            </a:pPr>
            <a:endParaRPr lang="en-IN" sz="1700" dirty="0"/>
          </a:p>
          <a:p>
            <a:endParaRPr lang="en-US" sz="1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EA58F-8171-7743-A43D-099864199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700" b="1" dirty="0"/>
              <a:t>Key takeaway from video</a:t>
            </a:r>
          </a:p>
          <a:p>
            <a:r>
              <a:rPr lang="en-IN" sz="1700" dirty="0"/>
              <a:t>Story of data and our findings.</a:t>
            </a:r>
          </a:p>
          <a:p>
            <a:r>
              <a:rPr lang="en-IN" sz="1700" dirty="0"/>
              <a:t>Determine the best way to share our findings</a:t>
            </a:r>
          </a:p>
          <a:p>
            <a:r>
              <a:rPr lang="en-IN" sz="1700" dirty="0"/>
              <a:t>Effective data visualizations</a:t>
            </a:r>
          </a:p>
          <a:p>
            <a:r>
              <a:rPr lang="en-IN" sz="1700" dirty="0"/>
              <a:t>Presentation of findings</a:t>
            </a:r>
          </a:p>
          <a:p>
            <a:r>
              <a:rPr lang="en-IN" sz="1700" dirty="0"/>
              <a:t>Accessible solutions for the stakeholders</a:t>
            </a:r>
          </a:p>
          <a:p>
            <a:endParaRPr lang="en-US" sz="1700" dirty="0"/>
          </a:p>
        </p:txBody>
      </p:sp>
      <p:pic>
        <p:nvPicPr>
          <p:cNvPr id="8" name="Picture 7" descr="People shaking hands">
            <a:extLst>
              <a:ext uri="{FF2B5EF4-FFF2-40B4-BE49-F238E27FC236}">
                <a16:creationId xmlns:a16="http://schemas.microsoft.com/office/drawing/2014/main" id="{4A01E2EE-8605-6F4E-922D-AFA3C4B0DF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-406064" y="-78582"/>
            <a:ext cx="12598064" cy="70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290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2B00-55FE-A04B-8764-6E9DF38FB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3F3F3F"/>
                </a:solidFill>
              </a:rPr>
              <a:t>Act -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3A049-3B25-0040-9383-91A94682F4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3702555"/>
          </a:xfrm>
        </p:spPr>
        <p:txBody>
          <a:bodyPr anchor="t">
            <a:normAutofit fontScale="2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sz="6800" b="1" dirty="0"/>
              <a:t>Aggressive Portfolio for Peter: 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sz="6800" dirty="0"/>
              <a:t>Peter's portfolio, though aggressive, we have made it a point that he gets an exposure to all industries. Since he is young and willing to take risks, we have given him a well diversified portfolio.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AMZN- 15%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MSFT - 15%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Apple - 12%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FB - 10%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Google - 8%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MRK - 12%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JNJ - 10%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RHHBY - 10%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GS - 5%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PFE - 5%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8C42C-92F2-C044-A124-D2BB3EBB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49"/>
            <a:ext cx="4292594" cy="3702555"/>
          </a:xfrm>
        </p:spPr>
        <p:txBody>
          <a:bodyPr anchor="t">
            <a:normAutofit fontScale="2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sz="6800" b="1" dirty="0"/>
              <a:t>Conservative Portfolio for Patrick 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sz="6800" dirty="0"/>
              <a:t>Conservative portfolio with lower risk and good returns</a:t>
            </a:r>
          </a:p>
          <a:p>
            <a:pPr marL="0" indent="0">
              <a:lnSpc>
                <a:spcPct val="110000"/>
              </a:lnSpc>
              <a:buNone/>
            </a:pPr>
            <a:endParaRPr lang="en-IN" sz="6800" dirty="0"/>
          </a:p>
          <a:p>
            <a:pPr marL="0" indent="0">
              <a:lnSpc>
                <a:spcPct val="110000"/>
              </a:lnSpc>
              <a:buNone/>
            </a:pPr>
            <a:endParaRPr lang="en-IN" sz="6800" dirty="0"/>
          </a:p>
          <a:p>
            <a:pPr lvl="1">
              <a:lnSpc>
                <a:spcPct val="110000"/>
              </a:lnSpc>
            </a:pPr>
            <a:r>
              <a:rPr lang="en-IN" sz="4000" dirty="0"/>
              <a:t>AMZN- 15%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MSFT - 17%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Apple - 12%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Google - 12%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MRK - 10%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JNJ - 10%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RHHBY - 12%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GS - 4%</a:t>
            </a:r>
          </a:p>
          <a:p>
            <a:pPr lvl="1">
              <a:lnSpc>
                <a:spcPct val="110000"/>
              </a:lnSpc>
            </a:pPr>
            <a:r>
              <a:rPr lang="en-IN" sz="4000" dirty="0"/>
              <a:t>PFE - 8%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6" name="Picture 5" descr="Popcorn spread on a pink background">
            <a:extLst>
              <a:ext uri="{FF2B5EF4-FFF2-40B4-BE49-F238E27FC236}">
                <a16:creationId xmlns:a16="http://schemas.microsoft.com/office/drawing/2014/main" id="{DEDF8D6C-8E48-D24C-A539-AED0E40E78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0" y="0"/>
            <a:ext cx="1314714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456D34-7BAB-B44D-8B03-8FC7A8840A17}"/>
              </a:ext>
            </a:extLst>
          </p:cNvPr>
          <p:cNvSpPr txBox="1"/>
          <p:nvPr/>
        </p:nvSpPr>
        <p:spPr>
          <a:xfrm>
            <a:off x="1578064" y="2444143"/>
            <a:ext cx="9035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Based on our analysis the expected returns over a period of 5 years  for both investor as below: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66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2B00-55FE-A04B-8764-6E9DF38FB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3F3F3F"/>
                </a:solidFill>
              </a:rPr>
              <a:t>Act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3A049-3B25-0040-9383-91A94682F4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3702555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sz="3100" b="1" dirty="0"/>
              <a:t>Aggressive Portfolio for Peter: </a:t>
            </a:r>
          </a:p>
          <a:p>
            <a:pPr>
              <a:lnSpc>
                <a:spcPct val="110000"/>
              </a:lnSpc>
            </a:pPr>
            <a:r>
              <a:rPr lang="en-IN" sz="3100" dirty="0"/>
              <a:t>Stocks: Johnson &amp; Johnson, Roche Holding AG and Microsoft</a:t>
            </a:r>
          </a:p>
          <a:p>
            <a:pPr>
              <a:lnSpc>
                <a:spcPct val="110000"/>
              </a:lnSpc>
            </a:pPr>
            <a:r>
              <a:rPr lang="en-IN" sz="3100" dirty="0"/>
              <a:t>Sectors: Healthcare Pharma and Technology</a:t>
            </a:r>
          </a:p>
          <a:p>
            <a:pPr>
              <a:lnSpc>
                <a:spcPct val="110000"/>
              </a:lnSpc>
            </a:pPr>
            <a:r>
              <a:rPr lang="en-IN" sz="3100" dirty="0"/>
              <a:t>Expected Returns: $1259247.5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8C42C-92F2-C044-A124-D2BB3EBB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49"/>
            <a:ext cx="4292594" cy="3702555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sz="3100" b="1" dirty="0"/>
              <a:t>Conservative Portfolio for Patrick </a:t>
            </a:r>
          </a:p>
          <a:p>
            <a:pPr>
              <a:lnSpc>
                <a:spcPct val="110000"/>
              </a:lnSpc>
            </a:pPr>
            <a:r>
              <a:rPr lang="en-IN" sz="3000" dirty="0"/>
              <a:t>Stocks: Amazon</a:t>
            </a:r>
          </a:p>
          <a:p>
            <a:pPr>
              <a:lnSpc>
                <a:spcPct val="110000"/>
              </a:lnSpc>
            </a:pPr>
            <a:r>
              <a:rPr lang="en-IN" sz="3000" dirty="0"/>
              <a:t>Sectors: Technology</a:t>
            </a:r>
          </a:p>
          <a:p>
            <a:pPr>
              <a:lnSpc>
                <a:spcPct val="110000"/>
              </a:lnSpc>
            </a:pPr>
            <a:r>
              <a:rPr lang="en-IN" sz="3000" dirty="0"/>
              <a:t>Expected Returns: $6046900.0</a:t>
            </a:r>
          </a:p>
          <a:p>
            <a:pPr marL="0" indent="0">
              <a:lnSpc>
                <a:spcPct val="110000"/>
              </a:lnSpc>
              <a:buNone/>
            </a:pPr>
            <a:endParaRPr lang="en-IN" sz="6800" dirty="0"/>
          </a:p>
        </p:txBody>
      </p:sp>
      <p:pic>
        <p:nvPicPr>
          <p:cNvPr id="6" name="Picture 5" descr="Popcorn spread on a pink background">
            <a:extLst>
              <a:ext uri="{FF2B5EF4-FFF2-40B4-BE49-F238E27FC236}">
                <a16:creationId xmlns:a16="http://schemas.microsoft.com/office/drawing/2014/main" id="{DEDF8D6C-8E48-D24C-A539-AED0E40E78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9729787" y="5715001"/>
            <a:ext cx="1314714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456D34-7BAB-B44D-8B03-8FC7A8840A17}"/>
              </a:ext>
            </a:extLst>
          </p:cNvPr>
          <p:cNvSpPr txBox="1"/>
          <p:nvPr/>
        </p:nvSpPr>
        <p:spPr>
          <a:xfrm>
            <a:off x="1476915" y="2354101"/>
            <a:ext cx="9035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Based on our analysis the expected returns over a period of 5 years  for both investor as below: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88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</TotalTime>
  <Words>623</Words>
  <Application>Microsoft Macintosh PowerPoint</Application>
  <PresentationFormat>Widescreen</PresentationFormat>
  <Paragraphs>105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Finance &amp; Risk Analysis – Capstone Project  Stock Analysis and Portfolio Management</vt:lpstr>
      <vt:lpstr>Ask</vt:lpstr>
      <vt:lpstr>Prepare</vt:lpstr>
      <vt:lpstr>Process</vt:lpstr>
      <vt:lpstr>Analyse</vt:lpstr>
      <vt:lpstr>Share Note : We will be sharing the information in the form of a video</vt:lpstr>
      <vt:lpstr>Act - I</vt:lpstr>
      <vt:lpstr>Act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Case Study</dc:title>
  <dc:creator>Ankur Napa</dc:creator>
  <cp:lastModifiedBy>Ankur Napa</cp:lastModifiedBy>
  <cp:revision>5</cp:revision>
  <dcterms:created xsi:type="dcterms:W3CDTF">2022-02-06T15:56:34Z</dcterms:created>
  <dcterms:modified xsi:type="dcterms:W3CDTF">2022-02-16T15:41:14Z</dcterms:modified>
</cp:coreProperties>
</file>

<file path=docProps/thumbnail.jpeg>
</file>